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3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3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" TargetMode="External"/><Relationship Id="rId1" Type="http://schemas.openxmlformats.org/officeDocument/2006/relationships/image" Target="../media/image-25-1.png"/><Relationship Id="rId3" Type="http://schemas.openxmlformats.org/officeDocument/2006/relationships/image" Target="../media/image-25-2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056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actuator и prometheus для мониторинга java приложений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64181"/>
            <a:ext cx="77481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индикаторы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113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Actuator при переходе по url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actuator/health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отображаются все индикаторы здоровья приложения.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731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умолчанию отображается только один индикатор -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3492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включить все индикаторы доступные в приложении необходимо добавить настройку в application.properties: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30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management.endpoint.health.show-details=always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отключить отдельный индикатор достаточно добавить настройку: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662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management.health.{название индикатора}.enabled=false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843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получить информацию про отдельный индикатор можно перейти по url: 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802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/health/{название индикатора}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5391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539174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4255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Создание своих индикаторов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8361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Actuator есть возможно создавать свои индикаторы здоровья которые будет доступны по url /health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11451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создания своего индикаторы необходимо реализовать интерфейс 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96835" y="1454110"/>
            <a:ext cx="13836729" cy="351472"/>
          </a:xfrm>
          <a:prstGeom prst="roundRect">
            <a:avLst>
              <a:gd name="adj" fmla="val 13553"/>
            </a:avLst>
          </a:prstGeom>
          <a:solidFill>
            <a:srgbClr val="151738"/>
          </a:solidFill>
          <a:ln/>
        </p:spPr>
      </p:sp>
      <p:sp>
        <p:nvSpPr>
          <p:cNvPr id="8" name="Shape 5"/>
          <p:cNvSpPr/>
          <p:nvPr/>
        </p:nvSpPr>
        <p:spPr>
          <a:xfrm>
            <a:off x="391239" y="1454110"/>
            <a:ext cx="13847921" cy="351472"/>
          </a:xfrm>
          <a:prstGeom prst="roundRect">
            <a:avLst>
              <a:gd name="adj" fmla="val 4840"/>
            </a:avLst>
          </a:prstGeom>
          <a:solidFill>
            <a:srgbClr val="151738"/>
          </a:solidFill>
          <a:ln/>
        </p:spPr>
      </p:sp>
      <p:sp>
        <p:nvSpPr>
          <p:cNvPr id="9" name="Text 6"/>
          <p:cNvSpPr/>
          <p:nvPr/>
        </p:nvSpPr>
        <p:spPr>
          <a:xfrm>
            <a:off x="504587" y="1539121"/>
            <a:ext cx="136212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org.springframework.boot.actuate.health.HealthIndicator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19330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реализации интерфейса:</a:t>
            </a:r>
            <a:endParaRPr lang="en-US" sz="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2242066"/>
            <a:ext cx="6953607" cy="28068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96835" y="51764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реализации интерфейса при переходе по url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/health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отобразится новый параметр: </a:t>
            </a:r>
            <a:endParaRPr lang="en-US" sz="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485448"/>
            <a:ext cx="4084796" cy="39425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835" y="95554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 видно выше - появился новый индикатор - example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396835" y="986444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Важное замечание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Название индикатора формируется из названия класса без приставки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HealthIndicator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6730" y="399574"/>
            <a:ext cx="3619857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info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06730" y="1069181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Конечная точка info показывает общую информацию про приложение которую она получает из файлов 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6730" y="1463635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build-info.properties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из свойств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6730" y="1858089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 добавил в проект для примера вот такой плагин: 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2415421"/>
            <a:ext cx="4696658" cy="21899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37590" y="2382798"/>
            <a:ext cx="579358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06730" y="4931093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этого при переходе по url 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/info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я получил вот такой ответ:</a:t>
            </a:r>
            <a:endParaRPr lang="en-US" sz="1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5488424"/>
            <a:ext cx="2941082" cy="9953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03771" y="5455801"/>
            <a:ext cx="872740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506730" y="6809542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добавлять информацию о приложении в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ключом info для отображения в /info: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506730" y="7203996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info.application.team=creditpolicy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506730" y="7598450"/>
            <a:ext cx="136169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3396" y="395526"/>
            <a:ext cx="4840843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Интерфейс InfoContributor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03396" y="1060728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нам необходимо добавить данные которые будут отображаться по url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/info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мы можем также реализовать интерфейс 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3396" y="1452563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org.springframework.boot.actuate.info.InfoContributor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3396" y="1844397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реализации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6" y="2236232"/>
            <a:ext cx="5969318" cy="28047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3396" y="5202793"/>
            <a:ext cx="13623608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перехода по url /info у меня дополнительно отобразится информация: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test: creditpolicy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6" y="5824657"/>
            <a:ext cx="3407212" cy="16181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3396" y="7604641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Разбор Prometheus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60437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- это система мониторинга, которая решает задачи по сбору данных о работе приложения, количества ресурсов.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prometheus можно анализировать работу не только приложения но и базы данных, а также заранее узнавать о проблемах в приложении.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Ниже рассмотрим как работать с prometheus с точки зрения java разработчика.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37674" y="445770"/>
            <a:ext cx="4143613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Подключение Prometheus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437674" y="102405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его подключения необходимо добавить следующую зависимость: 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437674" y="1364694"/>
            <a:ext cx="13755052" cy="987504"/>
          </a:xfrm>
          <a:prstGeom prst="roundRect">
            <a:avLst>
              <a:gd name="adj" fmla="val 5319"/>
            </a:avLst>
          </a:prstGeom>
          <a:solidFill>
            <a:srgbClr val="151738"/>
          </a:solidFill>
          <a:ln/>
        </p:spPr>
      </p:sp>
      <p:sp>
        <p:nvSpPr>
          <p:cNvPr id="7" name="Shape 4"/>
          <p:cNvSpPr/>
          <p:nvPr/>
        </p:nvSpPr>
        <p:spPr>
          <a:xfrm>
            <a:off x="431483" y="1364694"/>
            <a:ext cx="13767435" cy="987504"/>
          </a:xfrm>
          <a:prstGeom prst="roundRect">
            <a:avLst>
              <a:gd name="adj" fmla="val 1899"/>
            </a:avLst>
          </a:prstGeom>
          <a:solidFill>
            <a:srgbClr val="151738"/>
          </a:solidFill>
          <a:ln/>
        </p:spPr>
      </p:sp>
      <p:sp>
        <p:nvSpPr>
          <p:cNvPr id="8" name="Text 5"/>
          <p:cNvSpPr/>
          <p:nvPr/>
        </p:nvSpPr>
        <p:spPr>
          <a:xfrm>
            <a:off x="556498" y="1458397"/>
            <a:ext cx="13517404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&lt;dependency&gt;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&lt;groupId&gt;io.micrometer&lt;/groupId&gt;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&lt;artifactId&gt;micrometer-registry-prometheus&lt;/artifactId&gt;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&lt;/dependency&gt;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437674" y="2492812"/>
            <a:ext cx="1375505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Важный момент: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 так-же подключить и настроить Spring-boot-actuator о котором была речь выше и подключить экспорт метрик в application.yml или application.properties как показано на примере ниже.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7674" y="3033474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Обязательно указать exposure: include: prometheus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437674" y="3374112"/>
            <a:ext cx="13755052" cy="3387804"/>
          </a:xfrm>
          <a:prstGeom prst="roundRect">
            <a:avLst>
              <a:gd name="adj" fmla="val 1550"/>
            </a:avLst>
          </a:prstGeom>
          <a:solidFill>
            <a:srgbClr val="151738"/>
          </a:solidFill>
          <a:ln/>
        </p:spPr>
      </p:sp>
      <p:sp>
        <p:nvSpPr>
          <p:cNvPr id="12" name="Shape 9"/>
          <p:cNvSpPr/>
          <p:nvPr/>
        </p:nvSpPr>
        <p:spPr>
          <a:xfrm>
            <a:off x="431483" y="3374112"/>
            <a:ext cx="13767435" cy="3387804"/>
          </a:xfrm>
          <a:prstGeom prst="roundRect">
            <a:avLst>
              <a:gd name="adj" fmla="val 554"/>
            </a:avLst>
          </a:prstGeom>
          <a:solidFill>
            <a:srgbClr val="151738"/>
          </a:solidFill>
          <a:ln/>
        </p:spPr>
      </p:sp>
      <p:sp>
        <p:nvSpPr>
          <p:cNvPr id="13" name="Text 10"/>
          <p:cNvSpPr/>
          <p:nvPr/>
        </p:nvSpPr>
        <p:spPr>
          <a:xfrm>
            <a:off x="556498" y="3467814"/>
            <a:ext cx="13517404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metrics: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export: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prometheus: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enabled: true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endpoints: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enabled-by-default: true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web: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exposure: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include: health,info,shutdown,prometheus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base-path: "/monitor"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endpoint: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health: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show-details: always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info:</a:t>
            </a:r>
            <a:endParaRPr lang="en-US" sz="95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enabled: true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37674" y="6902529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437674" y="7243167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437674" y="7583805"/>
            <a:ext cx="137550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76143"/>
            <a:ext cx="8102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Что отображает prometheus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250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подключения актуатора и прометеуса по url /actuator/prometheus сразу же появятся метрики такие как: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Загрузка CPU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06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памяти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Количество HTTP-запросов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90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Задержки обработки запросов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5894" y="381714"/>
            <a:ext cx="8133636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Отключение стандартных метрик Prometheus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85894" y="1023699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java приложении можно настроить так, чтобы ненужные вам метрики из списка стандартных не собирались.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85894" y="1401842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отключения метрик jvm memory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85894" y="1779984"/>
            <a:ext cx="13658612" cy="1984534"/>
          </a:xfrm>
          <a:prstGeom prst="roundRect">
            <a:avLst>
              <a:gd name="adj" fmla="val 2938"/>
            </a:avLst>
          </a:prstGeom>
          <a:solidFill>
            <a:srgbClr val="151738"/>
          </a:solidFill>
          <a:ln/>
        </p:spPr>
      </p:sp>
      <p:sp>
        <p:nvSpPr>
          <p:cNvPr id="8" name="Shape 5"/>
          <p:cNvSpPr/>
          <p:nvPr/>
        </p:nvSpPr>
        <p:spPr>
          <a:xfrm>
            <a:off x="478988" y="1779984"/>
            <a:ext cx="13672423" cy="1984534"/>
          </a:xfrm>
          <a:prstGeom prst="roundRect">
            <a:avLst>
              <a:gd name="adj" fmla="val 1049"/>
            </a:avLst>
          </a:prstGeom>
          <a:solidFill>
            <a:srgbClr val="151738"/>
          </a:solidFill>
          <a:ln/>
        </p:spPr>
      </p:sp>
      <p:sp>
        <p:nvSpPr>
          <p:cNvPr id="9" name="Text 6"/>
          <p:cNvSpPr/>
          <p:nvPr/>
        </p:nvSpPr>
        <p:spPr>
          <a:xfrm>
            <a:off x="617815" y="1884045"/>
            <a:ext cx="13394769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metrics: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export: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prometheus: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enabled: true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enable: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jvm: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memory: false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5894" y="3920609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application.properties их можно отключить так: 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85894" y="4298752"/>
            <a:ext cx="13658612" cy="430173"/>
          </a:xfrm>
          <a:prstGeom prst="roundRect">
            <a:avLst>
              <a:gd name="adj" fmla="val 13554"/>
            </a:avLst>
          </a:prstGeom>
          <a:solidFill>
            <a:srgbClr val="151738"/>
          </a:solidFill>
          <a:ln/>
        </p:spPr>
      </p:sp>
      <p:sp>
        <p:nvSpPr>
          <p:cNvPr id="12" name="Shape 9"/>
          <p:cNvSpPr/>
          <p:nvPr/>
        </p:nvSpPr>
        <p:spPr>
          <a:xfrm>
            <a:off x="478988" y="4298752"/>
            <a:ext cx="13672423" cy="430173"/>
          </a:xfrm>
          <a:prstGeom prst="roundRect">
            <a:avLst>
              <a:gd name="adj" fmla="val 4841"/>
            </a:avLst>
          </a:prstGeom>
          <a:solidFill>
            <a:srgbClr val="151738"/>
          </a:solidFill>
          <a:ln/>
        </p:spPr>
      </p:sp>
      <p:sp>
        <p:nvSpPr>
          <p:cNvPr id="13" name="Text 10"/>
          <p:cNvSpPr/>
          <p:nvPr/>
        </p:nvSpPr>
        <p:spPr>
          <a:xfrm>
            <a:off x="617815" y="4402812"/>
            <a:ext cx="1339476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management.metrics.enable.jvm.memory=false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85894" y="4885015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исключить некоторые метрики в коде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485894" y="5263158"/>
            <a:ext cx="13658612" cy="2206585"/>
          </a:xfrm>
          <a:prstGeom prst="roundRect">
            <a:avLst>
              <a:gd name="adj" fmla="val 2642"/>
            </a:avLst>
          </a:prstGeom>
          <a:solidFill>
            <a:srgbClr val="151738"/>
          </a:solidFill>
          <a:ln/>
        </p:spPr>
      </p:sp>
      <p:sp>
        <p:nvSpPr>
          <p:cNvPr id="16" name="Shape 13"/>
          <p:cNvSpPr/>
          <p:nvPr/>
        </p:nvSpPr>
        <p:spPr>
          <a:xfrm>
            <a:off x="478988" y="5263158"/>
            <a:ext cx="13672423" cy="2206585"/>
          </a:xfrm>
          <a:prstGeom prst="roundRect">
            <a:avLst>
              <a:gd name="adj" fmla="val 944"/>
            </a:avLst>
          </a:prstGeom>
          <a:solidFill>
            <a:srgbClr val="151738"/>
          </a:solidFill>
          <a:ln/>
        </p:spPr>
      </p:sp>
      <p:sp>
        <p:nvSpPr>
          <p:cNvPr id="17" name="Text 14"/>
          <p:cNvSpPr/>
          <p:nvPr/>
        </p:nvSpPr>
        <p:spPr>
          <a:xfrm>
            <a:off x="617815" y="5367218"/>
            <a:ext cx="13394769" cy="1998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@Configuration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PrometheusConfig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@Bean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MeterFilter disableJvmMemoryMetrics() {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MeterFilter.denyNameStartsWith("jvm.memory");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85894" y="7625834"/>
            <a:ext cx="1365861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Код выше исключает регистрацию метрики с названием jvm.memory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760351"/>
            <a:ext cx="8628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Виды счетчиков в Prometheus</a:t>
            </a:r>
            <a:endParaRPr lang="en-US" sz="4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1033" y="506016"/>
            <a:ext cx="4579263" cy="572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Counter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41033" y="1353026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Простой счетчик, который может только увеличиваться, но не уменьшаться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1033" y="1851898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io.micrometer.core.instrument.Counter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1033" y="2350770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регистрации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41033" y="2849642"/>
            <a:ext cx="13348335" cy="4375071"/>
          </a:xfrm>
          <a:prstGeom prst="roundRect">
            <a:avLst>
              <a:gd name="adj" fmla="val 1758"/>
            </a:avLst>
          </a:prstGeom>
          <a:solidFill>
            <a:srgbClr val="151738"/>
          </a:solidFill>
          <a:ln/>
        </p:spPr>
      </p:sp>
      <p:sp>
        <p:nvSpPr>
          <p:cNvPr id="9" name="Shape 6"/>
          <p:cNvSpPr/>
          <p:nvPr/>
        </p:nvSpPr>
        <p:spPr>
          <a:xfrm>
            <a:off x="631984" y="2849642"/>
            <a:ext cx="13366433" cy="4375071"/>
          </a:xfrm>
          <a:prstGeom prst="roundRect">
            <a:avLst>
              <a:gd name="adj" fmla="val 628"/>
            </a:avLst>
          </a:prstGeom>
          <a:solidFill>
            <a:srgbClr val="151738"/>
          </a:solidFill>
          <a:ln/>
        </p:spPr>
      </p:sp>
      <p:sp>
        <p:nvSpPr>
          <p:cNvPr id="10" name="Text 7"/>
          <p:cNvSpPr/>
          <p:nvPr/>
        </p:nvSpPr>
        <p:spPr>
          <a:xfrm>
            <a:off x="815102" y="2986921"/>
            <a:ext cx="13000196" cy="410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@Component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CustomMetrics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final Counter counter;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CustomMetrics(MeterRegistry registry)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counter = Counter.builder("custom_requests_total")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.description("Общее количество кастомных запросов")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.register(registry);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increment() {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counter.increment();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0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1033" y="7430691"/>
            <a:ext cx="1334833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этого счетчика в том, что его можно только увеличить, но не уменьшить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378" y="3200043"/>
            <a:ext cx="11559302" cy="52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Проблемы мониторинга в современных приложениях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4378" y="4149447"/>
            <a:ext cx="632483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Типичные вызовы для разработчиков: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4378" y="4673918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Сложность инфраструктуры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Микросервисная архитектура, распределенные системы.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4378" y="5418534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Отсутствие стандартизации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Разные форматы логов, метрик, API для мониторинга.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4378" y="6163151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Риск человеческой ошибки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Ручная настройка инструментов, дублирование кода для сбора метрик.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4378" y="6907768"/>
            <a:ext cx="63248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Недостаток реального времени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Задержки в обнаружении проблем (например, утечки памяти).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78804" y="5216366"/>
            <a:ext cx="5245775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endParaRPr lang="en-US" sz="4100" dirty="0"/>
          </a:p>
        </p:txBody>
      </p:sp>
      <p:sp>
        <p:nvSpPr>
          <p:cNvPr id="10" name="Text 7"/>
          <p:cNvSpPr/>
          <p:nvPr/>
        </p:nvSpPr>
        <p:spPr>
          <a:xfrm>
            <a:off x="7578804" y="6081832"/>
            <a:ext cx="632483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90205" y="544116"/>
            <a:ext cx="4930259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FunctionCounter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90205" y="145613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метрика - это метрика типа Counter которая позволяет получать значения из функции или другого источника данных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0205" y="199334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Например, мы можем получать данные по запросу из репозитория.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205" y="2530554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метрики в том, что ее данные могут сохраняться даже при рестарте приложения т.к они берутся из других источников.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0205" y="3067764"/>
            <a:ext cx="13249989" cy="4080510"/>
          </a:xfrm>
          <a:prstGeom prst="roundRect">
            <a:avLst>
              <a:gd name="adj" fmla="val 2030"/>
            </a:avLst>
          </a:prstGeom>
          <a:solidFill>
            <a:srgbClr val="151738"/>
          </a:solidFill>
          <a:ln/>
        </p:spPr>
      </p:sp>
      <p:sp>
        <p:nvSpPr>
          <p:cNvPr id="9" name="Shape 6"/>
          <p:cNvSpPr/>
          <p:nvPr/>
        </p:nvSpPr>
        <p:spPr>
          <a:xfrm>
            <a:off x="680442" y="3067764"/>
            <a:ext cx="13269516" cy="4080510"/>
          </a:xfrm>
          <a:prstGeom prst="roundRect">
            <a:avLst>
              <a:gd name="adj" fmla="val 725"/>
            </a:avLst>
          </a:prstGeom>
          <a:solidFill>
            <a:srgbClr val="151738"/>
          </a:solidFill>
          <a:ln/>
        </p:spPr>
      </p:sp>
      <p:sp>
        <p:nvSpPr>
          <p:cNvPr id="10" name="Text 7"/>
          <p:cNvSpPr/>
          <p:nvPr/>
        </p:nvSpPr>
        <p:spPr>
          <a:xfrm>
            <a:off x="877610" y="3215640"/>
            <a:ext cx="12875181" cy="3784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private final UserRepository userRepository;
public UserMetrics(UserRepository userRepository, MeterRegistry registry) {
    this.registrationRepository = registrationRepository;
    // FunctionCounter для подсчета количества пользователей
    FunctionCounter.builder("user.registrations.total", userRepository, 
        repo -&gt; repo.count().doubleValue())
        .description("Общее количество пользователей")
        .register(registry);
}
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0205" y="7370088"/>
            <a:ext cx="1324998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12934" y="481608"/>
            <a:ext cx="4378881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Gauge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612934" y="1291590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Особенность данного типа счетчика в том, что он может увеличиваться или уменьшаться в отличие от Counter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2934" y="1768793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 показан ниже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2934" y="2245995"/>
            <a:ext cx="13404533" cy="5025271"/>
          </a:xfrm>
          <a:prstGeom prst="roundRect">
            <a:avLst>
              <a:gd name="adj" fmla="val 1464"/>
            </a:avLst>
          </a:prstGeom>
          <a:solidFill>
            <a:srgbClr val="151738"/>
          </a:solidFill>
          <a:ln/>
        </p:spPr>
      </p:sp>
      <p:sp>
        <p:nvSpPr>
          <p:cNvPr id="8" name="Shape 5"/>
          <p:cNvSpPr/>
          <p:nvPr/>
        </p:nvSpPr>
        <p:spPr>
          <a:xfrm>
            <a:off x="604242" y="2245995"/>
            <a:ext cx="13421916" cy="5025271"/>
          </a:xfrm>
          <a:prstGeom prst="roundRect">
            <a:avLst>
              <a:gd name="adj" fmla="val 523"/>
            </a:avLst>
          </a:prstGeom>
          <a:solidFill>
            <a:srgbClr val="151738"/>
          </a:solidFill>
          <a:ln/>
        </p:spPr>
      </p:sp>
      <p:sp>
        <p:nvSpPr>
          <p:cNvPr id="9" name="Text 6"/>
          <p:cNvSpPr/>
          <p:nvPr/>
        </p:nvSpPr>
        <p:spPr>
          <a:xfrm>
            <a:off x="779383" y="2377321"/>
            <a:ext cx="13071634" cy="476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io.micrometer.core.instrument.Gauge;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io.micrometer.core.instrument.MeterRegistry;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@Component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MemoryMonitor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final Gauge memoryGauge;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MemoryMonitor(MeterRegistry registry)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memoryGauge = Gauge.builder("memory.usage")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.description("Текущее использование памяти")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.register(registry);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updateMemoryUsage(long bytes) {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memoryGauge.set(bytes);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5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934" y="7468314"/>
            <a:ext cx="1340453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отличие от Counter мы можем просто засеттить туда значение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07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2802" y="402908"/>
            <a:ext cx="7877175" cy="457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Подробный разбор методов Gauge.builder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12802" y="1080611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 билдера Gauge есть несколько методов, давайте пройдемся по каждому из них 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12802" y="1479828"/>
            <a:ext cx="13604796" cy="4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данных методов можно добавить к метрике тэги, с которыми она будет зарегестрирована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tags() и tag()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12802" y="211347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метода данного метода можно добавить описание к метрике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2802" y="251269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description()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2802" y="2911912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Указание базовой единицы измерения для метрики (например byte или int)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12802" y="331112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baseUnit()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12802" y="371034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 указать сильную ссылку на объект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12802" y="4109561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strongReference()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12802" y="450877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 strongReference()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512802" y="4907994"/>
            <a:ext cx="13604796" cy="923092"/>
          </a:xfrm>
          <a:prstGeom prst="roundRect">
            <a:avLst>
              <a:gd name="adj" fmla="val 6668"/>
            </a:avLst>
          </a:prstGeom>
          <a:solidFill>
            <a:srgbClr val="151738"/>
          </a:solidFill>
          <a:ln/>
        </p:spPr>
      </p:sp>
      <p:sp>
        <p:nvSpPr>
          <p:cNvPr id="15" name="Shape 12"/>
          <p:cNvSpPr/>
          <p:nvPr/>
        </p:nvSpPr>
        <p:spPr>
          <a:xfrm>
            <a:off x="505539" y="4907994"/>
            <a:ext cx="13619321" cy="923092"/>
          </a:xfrm>
          <a:prstGeom prst="roundRect">
            <a:avLst>
              <a:gd name="adj" fmla="val 2381"/>
            </a:avLst>
          </a:prstGeom>
          <a:solidFill>
            <a:srgbClr val="151738"/>
          </a:solidFill>
          <a:ln/>
        </p:spPr>
      </p:sp>
      <p:sp>
        <p:nvSpPr>
          <p:cNvPr id="16" name="Text 13"/>
          <p:cNvSpPr/>
          <p:nvPr/>
        </p:nvSpPr>
        <p:spPr>
          <a:xfrm>
            <a:off x="651986" y="5017889"/>
            <a:ext cx="13326427" cy="70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Gauge.builder("stock.size", stockManager, StockManager::getItemsCount)</a:t>
            </a:r>
            <a:endParaRPr lang="en-US" sz="115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.strongReference(true)  // Сохраняем ссылку на объект</a:t>
            </a:r>
            <a:endParaRPr lang="en-US" sz="115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.register(registry);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512802" y="599586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примере выше мы передаем объект со счетчиком в Gauge, а также метод который будет использоваться в счетчике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512802" y="639508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strongReference() нужно чтобы сборщик мусора не удалил объект во время работы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512802" y="6794302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12802" y="7193518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Необходимо вызывать в конце чтобы метрика зарегестрировалась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512802" y="7592735"/>
            <a:ext cx="13604796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register()</a:t>
            </a:r>
            <a:endParaRPr lang="en-US" sz="11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8397" y="516374"/>
            <a:ext cx="6676906" cy="45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Отдельный разбор synthetic метода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08397" y="1188125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Метод synthetic маркирует новую метрику как производную от другой. Ее особенность в том, что в нее можно передать функцию по вычислению метрики.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8397" y="1583888"/>
            <a:ext cx="1361360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использования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508397" y="2212062"/>
            <a:ext cx="13613606" cy="915114"/>
          </a:xfrm>
          <a:prstGeom prst="roundRect">
            <a:avLst>
              <a:gd name="adj" fmla="val 6667"/>
            </a:avLst>
          </a:prstGeom>
          <a:solidFill>
            <a:srgbClr val="151738"/>
          </a:solidFill>
          <a:ln/>
        </p:spPr>
      </p:sp>
      <p:sp>
        <p:nvSpPr>
          <p:cNvPr id="8" name="Shape 5"/>
          <p:cNvSpPr/>
          <p:nvPr/>
        </p:nvSpPr>
        <p:spPr>
          <a:xfrm>
            <a:off x="501134" y="2212062"/>
            <a:ext cx="13628132" cy="915114"/>
          </a:xfrm>
          <a:prstGeom prst="roundRect">
            <a:avLst>
              <a:gd name="adj" fmla="val 2381"/>
            </a:avLst>
          </a:prstGeom>
          <a:solidFill>
            <a:srgbClr val="151738"/>
          </a:solidFill>
          <a:ln/>
        </p:spPr>
      </p:sp>
      <p:sp>
        <p:nvSpPr>
          <p:cNvPr id="9" name="Text 6"/>
          <p:cNvSpPr/>
          <p:nvPr/>
        </p:nvSpPr>
        <p:spPr>
          <a:xfrm>
            <a:off x="646390" y="2321004"/>
            <a:ext cx="1333761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Gauge.builder("percentile")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.synthetic(Meter.Id.of("parent_metric"))  // Связь с родительской метрикой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.register(registry);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08397" y="3290530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помощью данного метода можно создавать производные метрики на основе других метрик. Например можно создать метрику, которая рассчитывает процент ошибок.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08397" y="3686294"/>
            <a:ext cx="13613606" cy="1612344"/>
          </a:xfrm>
          <a:prstGeom prst="roundRect">
            <a:avLst>
              <a:gd name="adj" fmla="val 3784"/>
            </a:avLst>
          </a:prstGeom>
          <a:solidFill>
            <a:srgbClr val="151738"/>
          </a:solidFill>
          <a:ln/>
        </p:spPr>
      </p:sp>
      <p:sp>
        <p:nvSpPr>
          <p:cNvPr id="12" name="Shape 9"/>
          <p:cNvSpPr/>
          <p:nvPr/>
        </p:nvSpPr>
        <p:spPr>
          <a:xfrm>
            <a:off x="501134" y="3686294"/>
            <a:ext cx="13628132" cy="1612344"/>
          </a:xfrm>
          <a:prstGeom prst="roundRect">
            <a:avLst>
              <a:gd name="adj" fmla="val 1351"/>
            </a:avLst>
          </a:prstGeom>
          <a:solidFill>
            <a:srgbClr val="151738"/>
          </a:solidFill>
          <a:ln/>
        </p:spPr>
      </p:sp>
      <p:sp>
        <p:nvSpPr>
          <p:cNvPr id="13" name="Text 10"/>
          <p:cNvSpPr/>
          <p:nvPr/>
        </p:nvSpPr>
        <p:spPr>
          <a:xfrm>
            <a:off x="646390" y="3795236"/>
            <a:ext cx="13337619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Counter totalRequests = Counter.builder("requests.total").register(registry);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Counter errorRequests = Counter.builder("requests.error").register(registry);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Meter.Id errorRateId = Meter.Id.of("requests.error_rate");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registry.gauge(errorRateId, </a:t>
            </a:r>
            <a:endParaRPr lang="en-US" sz="11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() -&gt; errorRequests.measure() / totalRequests.measure());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08397" y="5461992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примере выше каждый раз при обращении к метрике она будет вычисляться на основе двух метрик выше и возвращать то, как одна метрика относится к другой.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508397" y="5857756"/>
            <a:ext cx="13613606" cy="450294"/>
          </a:xfrm>
          <a:prstGeom prst="roundRect">
            <a:avLst>
              <a:gd name="adj" fmla="val 13549"/>
            </a:avLst>
          </a:prstGeom>
          <a:solidFill>
            <a:srgbClr val="151738"/>
          </a:solidFill>
          <a:ln/>
        </p:spPr>
      </p:sp>
      <p:sp>
        <p:nvSpPr>
          <p:cNvPr id="16" name="Shape 13"/>
          <p:cNvSpPr/>
          <p:nvPr/>
        </p:nvSpPr>
        <p:spPr>
          <a:xfrm>
            <a:off x="501134" y="5857756"/>
            <a:ext cx="13628132" cy="450294"/>
          </a:xfrm>
          <a:prstGeom prst="roundRect">
            <a:avLst>
              <a:gd name="adj" fmla="val 4839"/>
            </a:avLst>
          </a:prstGeom>
          <a:solidFill>
            <a:srgbClr val="151738"/>
          </a:solidFill>
          <a:ln/>
        </p:spPr>
      </p:sp>
      <p:sp>
        <p:nvSpPr>
          <p:cNvPr id="17" name="Text 14"/>
          <p:cNvSpPr/>
          <p:nvPr/>
        </p:nvSpPr>
        <p:spPr>
          <a:xfrm>
            <a:off x="646390" y="5966698"/>
            <a:ext cx="1333761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totalRequests - общее количество запросов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08397" y="6471404"/>
            <a:ext cx="13613606" cy="450294"/>
          </a:xfrm>
          <a:prstGeom prst="roundRect">
            <a:avLst>
              <a:gd name="adj" fmla="val 13549"/>
            </a:avLst>
          </a:prstGeom>
          <a:solidFill>
            <a:srgbClr val="151738"/>
          </a:solidFill>
          <a:ln/>
        </p:spPr>
      </p:sp>
      <p:sp>
        <p:nvSpPr>
          <p:cNvPr id="19" name="Shape 16"/>
          <p:cNvSpPr/>
          <p:nvPr/>
        </p:nvSpPr>
        <p:spPr>
          <a:xfrm>
            <a:off x="501134" y="6471404"/>
            <a:ext cx="13628132" cy="450294"/>
          </a:xfrm>
          <a:prstGeom prst="roundRect">
            <a:avLst>
              <a:gd name="adj" fmla="val 4839"/>
            </a:avLst>
          </a:prstGeom>
          <a:solidFill>
            <a:srgbClr val="151738"/>
          </a:solidFill>
          <a:ln/>
        </p:spPr>
      </p:sp>
      <p:sp>
        <p:nvSpPr>
          <p:cNvPr id="20" name="Text 17"/>
          <p:cNvSpPr/>
          <p:nvPr/>
        </p:nvSpPr>
        <p:spPr>
          <a:xfrm>
            <a:off x="646390" y="6580346"/>
            <a:ext cx="13337619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errorRequests - количество запросов с ошибкой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08397" y="7085052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раз при обращении к метрике будет вычисляться отношение общего количества запросов к количеству запросов с ошибкой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508397" y="7480816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справки: метод measure() у метрики возвращает текущее значение метрики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4060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Как собирать метрики из приложения с помощью Prometheus и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Grafana</a:t>
            </a:r>
            <a:endParaRPr lang="en-US" sz="44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08159" y="625435"/>
            <a:ext cx="13004244" cy="2722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Для начала нужно запустить отдельно Prometheus для сборка метрик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Проще всего сделать это с помощью Docker или </a:t>
            </a:r>
            <a:pPr algn="l" indent="0" marL="0">
              <a:lnSpc>
                <a:spcPts val="3550"/>
              </a:lnSpc>
              <a:buNone/>
            </a:pPr>
            <a:r>
              <a:rPr lang="en-US" sz="2850" b="1" u="sng" dirty="0">
                <a:solidFill>
                  <a:srgbClr val="C7C9EA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конфига для прометеуса: </a:t>
            </a:r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
</a:t>
            </a:r>
            <a:endParaRPr lang="en-US" sz="2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9" y="3729038"/>
            <a:ext cx="3575566" cy="37116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17268" y="3696295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Подробнее про настройки для Prometheus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8617268" y="4059317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scrape_interval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как часто prometheus будет собирать метрики с приложений по умолчанию 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617268" y="4654748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scrape_configs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настройки сбора метрик для каждого приложения 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8617268" y="5017770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job_name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произвольное имя задачи 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8617268" y="5380792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metrics_path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эндпоинт для сбора метрик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8617268" y="5743813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static_configs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статические настройки адреса приложения с которого собираем метрики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8617268" y="6339245"/>
            <a:ext cx="5512475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scrape_interval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переопределение интервала сбора метрик для конкретной джобы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8617268" y="6934676"/>
            <a:ext cx="5512475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00135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013513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2437" y="355521"/>
            <a:ext cx="4627959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Как выглядит UI Prometheus</a:t>
            </a:r>
            <a:endParaRPr lang="en-US" sz="2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953333"/>
            <a:ext cx="13725525" cy="65430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2437" y="7641788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52437" y="7993975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нем можно задавать свои параметры для получения метрики (примерно как sql запросы)</a:t>
            </a:r>
            <a:endParaRPr lang="en-US" sz="1000" dirty="0"/>
          </a:p>
        </p:txBody>
      </p:sp>
      <p:sp>
        <p:nvSpPr>
          <p:cNvPr id="8" name="Text 4"/>
          <p:cNvSpPr/>
          <p:nvPr/>
        </p:nvSpPr>
        <p:spPr>
          <a:xfrm>
            <a:off x="452437" y="8346162"/>
            <a:ext cx="1372552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Например, мое приложение показывает вот такую метрику: 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452437" y="8698349"/>
            <a:ext cx="13725525" cy="400645"/>
          </a:xfrm>
          <a:prstGeom prst="roundRect">
            <a:avLst>
              <a:gd name="adj" fmla="val 13553"/>
            </a:avLst>
          </a:prstGeom>
          <a:solidFill>
            <a:srgbClr val="151738"/>
          </a:solidFill>
          <a:ln/>
        </p:spPr>
      </p:sp>
      <p:sp>
        <p:nvSpPr>
          <p:cNvPr id="10" name="Shape 6"/>
          <p:cNvSpPr/>
          <p:nvPr/>
        </p:nvSpPr>
        <p:spPr>
          <a:xfrm>
            <a:off x="446008" y="8698349"/>
            <a:ext cx="13738384" cy="400645"/>
          </a:xfrm>
          <a:prstGeom prst="roundRect">
            <a:avLst>
              <a:gd name="adj" fmla="val 4840"/>
            </a:avLst>
          </a:prstGeom>
          <a:solidFill>
            <a:srgbClr val="151738"/>
          </a:solidFill>
          <a:ln/>
        </p:spPr>
      </p:sp>
      <p:sp>
        <p:nvSpPr>
          <p:cNvPr id="11" name="Text 7"/>
          <p:cNvSpPr/>
          <p:nvPr/>
        </p:nvSpPr>
        <p:spPr>
          <a:xfrm>
            <a:off x="575191" y="8795266"/>
            <a:ext cx="1348001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disk_total_bytes{application="spring-boot-app",path="/."} 1.081101176832E12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52437" y="9244370"/>
            <a:ext cx="13725525" cy="413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Как будет выглядеть запроса в Prometheus для получения данных по этой метрике: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{name="disk_total_bytes", application="spring-boot-app", instance="spring-boot-app", job="spring-app", path="/."}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97813" y="736640"/>
            <a:ext cx="13434774" cy="1067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Для визуального отображения метрик с использованием Prometheus удобно использовать инструмент Grafana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597813" y="2060377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7813" y="2525911"/>
            <a:ext cx="13434774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конфига Grafana для ее запуска: 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3264813"/>
            <a:ext cx="9844207" cy="42280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6617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466177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42236" y="583168"/>
            <a:ext cx="13145929" cy="198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Также для Grafana необходимо настроить базовый datasource из которого она будет брать данные по умолчанию </a:t>
            </a:r>
            <a:endParaRPr lang="en-US" sz="4150" dirty="0"/>
          </a:p>
        </p:txBody>
      </p:sp>
      <p:sp>
        <p:nvSpPr>
          <p:cNvPr id="5" name="Text 2"/>
          <p:cNvSpPr/>
          <p:nvPr/>
        </p:nvSpPr>
        <p:spPr>
          <a:xfrm>
            <a:off x="742236" y="2889766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2236" y="3467576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такого конфига: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36" y="4623197"/>
            <a:ext cx="4264700" cy="3021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32001" y="4575453"/>
            <a:ext cx="8363664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данном конфиге указано, что Grafana должна по умолчанию брать данные из Prometheus по указанному url</a:t>
            </a:r>
            <a:endParaRPr lang="en-US" sz="16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86210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6862108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138367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Уже в Grafana мы можем настроить дашборды с указанием ресурса с которого хотим их собирать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11905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Указываем ресурс при настройки дашборда: 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499473"/>
            <a:ext cx="7903488" cy="52594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835" y="6886456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Настройка самого дашборда с указанием метрики которую хотим собирать: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376874"/>
            <a:ext cx="9498330" cy="55287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6835" y="13033177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Итоговый результат после всех настроек - мы видим что появилась вот такая метрика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3523595"/>
            <a:ext cx="10129242" cy="3026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60095" y="599837"/>
            <a:ext cx="554247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Spring Boot Actuator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760095" y="1604248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решает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0095" y="2027634"/>
            <a:ext cx="13110210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мониторинга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Предоставляет готовые конечные точки для сбора метрик, проверки состояния приложения (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/actuator/health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управления (например, перезагрузка конфигурации).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0095" y="2798445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Стандартизация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Интеграция с популярными инструментами (Prometheus, Grafana).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0095" y="322183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Прозрачность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Вывод метрик в формате, понятном для систем мониторинга.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0095" y="3813572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60095" y="440531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решает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0095" y="482869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Сбор и хранение метрик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Использует pull-модель (регулярно опрашивает приложение за метриками).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0095" y="5252085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данных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Запросы с использованием языка PromQL для построения графиков, алертов.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0095" y="567547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 экосистемой</a:t>
            </a:r>
            <a:pPr algn="l" lvl="1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Поддержка Grafana, Alertmanager, Kubernetes.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0095" y="6267212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Синергия Actuator + Prometheus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0095" y="685895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Простота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Actuator предоставляет метрики в формате Prometheus, что исключает ручную настройку.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0095" y="7282339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Готовые решения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Micrometer (библиотека Spring) автоматически преобразует метрики в формат Prometheus.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4984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3049845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138367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Пример полного файла - конфига для поднятия Grafana и Prometheus вместе с тестовым приложением для сбора метрик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96835" y="11905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396835" y="1499473"/>
            <a:ext cx="13836729" cy="11238548"/>
          </a:xfrm>
          <a:prstGeom prst="roundRect">
            <a:avLst>
              <a:gd name="adj" fmla="val 424"/>
            </a:avLst>
          </a:prstGeom>
          <a:solidFill>
            <a:srgbClr val="151738"/>
          </a:solidFill>
          <a:ln/>
        </p:spPr>
      </p:sp>
      <p:sp>
        <p:nvSpPr>
          <p:cNvPr id="7" name="Shape 4"/>
          <p:cNvSpPr/>
          <p:nvPr/>
        </p:nvSpPr>
        <p:spPr>
          <a:xfrm>
            <a:off x="391239" y="1499473"/>
            <a:ext cx="13847921" cy="11238548"/>
          </a:xfrm>
          <a:prstGeom prst="roundRect">
            <a:avLst>
              <a:gd name="adj" fmla="val 151"/>
            </a:avLst>
          </a:prstGeom>
          <a:solidFill>
            <a:srgbClr val="151738"/>
          </a:solidFill>
          <a:ln/>
        </p:spPr>
      </p:sp>
      <p:sp>
        <p:nvSpPr>
          <p:cNvPr id="8" name="Text 5"/>
          <p:cNvSpPr/>
          <p:nvPr/>
        </p:nvSpPr>
        <p:spPr>
          <a:xfrm>
            <a:off x="504587" y="1584484"/>
            <a:ext cx="13621226" cy="11068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version: '3.8'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Spring Boot приложение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app: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eclipse-temurin:21-jdk-jammy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spring-boot-app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"8080:8080"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./target/actuatordemo-0.0.1-SNAPSHOT.jar:/app.jar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environment: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SPRING_PROFILES_ACTIVE=docker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# Включаем Actuator и метрики для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management.endpoints.web.exposure.include=prometheus,health,metrics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management.endpoint.prometheus.enabled=true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# Настройки для более детальных метрик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management.metrics.export.prometheus.enabled=true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management.metrics.tags.application=spring-boot-app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command: java -jar /app.jar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healthcheck: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test: ["CMD", "curl", "-f", "http://localhost:8080/actuator/health"]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interval: 30s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timeout: 10s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retries: 3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prometheus: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prom/prometheus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"9090:9090"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./monitoring/prometheus.yml:/etc/prometheus/prometheus.yml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command: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"--config.file=/etc/prometheus/prometheus.yml"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"--web.enable-lifecycle"  # Позволяет перезагружать конфиг через API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depends_on: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app: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condition: service_healthy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# 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grafana: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image: grafana/grafana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container_name: 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restart: unless-stopped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ports: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"3000:3000"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./monitoring/grafana-datasources.yml:/etc/grafana/provisioning/datasources/datasources.yml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grafana-storage:/var/lib/grafana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environment: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GF_SECURITY_ADMIN_PASSWORD=admin  # Пароль по умолчанию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GF_USERS_ALLOW_SIGN_UP=false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depends_on: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prometheus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volumes: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grafana-storage:  # Постоянное хранилище для Grafana</a:t>
            </a:r>
            <a:endParaRPr lang="en-US" sz="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780098" y="1643777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 как мы используем в работе Kubernetes у нас по умолчанию включена настройка чтобы собирать метрики с подов у которых включена аннотация: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prometheus.io.scrape: "true"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0098" y="2607707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конфигурации для Kubernetes чтобы собирать все метрики с подов у которых включен Prometheus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0098" y="3215045"/>
            <a:ext cx="13070205" cy="2830473"/>
          </a:xfrm>
          <a:prstGeom prst="roundRect">
            <a:avLst>
              <a:gd name="adj" fmla="val 3308"/>
            </a:avLst>
          </a:prstGeom>
          <a:solidFill>
            <a:srgbClr val="151738"/>
          </a:solidFill>
          <a:ln/>
        </p:spPr>
      </p:sp>
      <p:sp>
        <p:nvSpPr>
          <p:cNvPr id="8" name="Shape 5"/>
          <p:cNvSpPr/>
          <p:nvPr/>
        </p:nvSpPr>
        <p:spPr>
          <a:xfrm>
            <a:off x="769025" y="3215045"/>
            <a:ext cx="13092351" cy="2830473"/>
          </a:xfrm>
          <a:prstGeom prst="roundRect">
            <a:avLst>
              <a:gd name="adj" fmla="val 1181"/>
            </a:avLst>
          </a:prstGeom>
          <a:solidFill>
            <a:srgbClr val="151738"/>
          </a:solidFill>
          <a:ln/>
        </p:spPr>
      </p:sp>
      <p:sp>
        <p:nvSpPr>
          <p:cNvPr id="9" name="Text 6"/>
          <p:cNvSpPr/>
          <p:nvPr/>
        </p:nvSpPr>
        <p:spPr>
          <a:xfrm>
            <a:off x="991910" y="3382208"/>
            <a:ext cx="12646581" cy="2496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 job_name: 'kubernetes-pods'  # Название задачи сбора метрик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kubernetes_sd_configs:       # Использование Service Discovery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- role: pod                # Тип ресурсов для обнаружения (поды)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relabel_configs:             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- source_labels: [__meta_kubernetes_pod_annotation_prometheus_io_scrape]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action: keep</a:t>
            </a:r>
            <a:endParaRPr lang="en-US" sz="1750" dirty="0"/>
          </a:p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regex: true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0098" y="629626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0098" y="6903601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Данная настройка указывает, что необходимо находить поды у которых включена настройка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prometheus.io.scrape: "true"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собирать с них метрики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2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4136" y="553283"/>
            <a:ext cx="8514040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Почему именно для разработчиков Java?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704136" y="1282660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Преимущества для Java-разработчиков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4136" y="1830943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Нативная интеграция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4136" y="2223254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Actuator — часть экосистемы Spring Boot.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4136" y="2615565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Micrometer поддерживает все популярные системы мониторинга (Prometheus, Datadog, New Relic).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4136" y="3007876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Минимум кода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4136" y="3400187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Достаточно добавить зависимости и настроить конфигурацию.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4136" y="379249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4136" y="4184809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6" y="4733092"/>
            <a:ext cx="6300073" cy="12196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04136" y="6179106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Стандартизация метрик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04136" y="6571417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общих метрик (например,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1517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jvm_memory_used_bytes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упрощает анализ.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04136" y="696372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Совместимость с облачными решениями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04136" y="7356038"/>
            <a:ext cx="13222129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Подходит для Kubernetes, AWS, Azure.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37385"/>
            <a:ext cx="6632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Подробно про Actuator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863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043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Раньше чтобы чтобы получить информацию о состоянии и работоспособности приложения приходилось вручную писать endpoint и настраивать его.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8533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появлением Actuator в этом пропала необходимость т.к его подключение и настройка автоматически создает основные точки входа для мониторинга приложения.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29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 можно расширять и настраивать определенные метрики вручную.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47181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4718149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6835" y="311825"/>
            <a:ext cx="6788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Поговорим про базовые точки входа в Actuator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396835" y="836176"/>
            <a:ext cx="13836729" cy="13261181"/>
          </a:xfrm>
          <a:prstGeom prst="roundRect">
            <a:avLst>
              <a:gd name="adj" fmla="val 3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04455" y="843796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17803" y="91940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beans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7432358" y="919401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полный список всех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Spring-бинов в 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404455" y="1539359"/>
            <a:ext cx="13821489" cy="5141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17803" y="161496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32358" y="1614964"/>
            <a:ext cx="66802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Информация о кэше.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404455" y="2053471"/>
            <a:ext cx="13821489" cy="12399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517803" y="212907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conditions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32358" y="2129076"/>
            <a:ext cx="66802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условия (Condition), которые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были вычислены для классов конфигурации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 автоконфигурации, и причины, по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которым они соответствовали или не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соответствовали.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404455" y="3293388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7803" y="336899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configprops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32358" y="3368993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список всех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@ConfigurationProperties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404455" y="3988951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517803" y="4064556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7432358" y="4064556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свойства из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ConfigurableEnvironment.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404455" y="4684514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517803" y="476011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flyway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7432358" y="476011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миграции баз данных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Flyway, которые были применены.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404455" y="5380077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17803" y="545568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7432358" y="5455682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сведения о работоспособности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приложения.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404455" y="6075640"/>
            <a:ext cx="13821489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7803" y="6151245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httptrace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7432358" y="6151245"/>
            <a:ext cx="6680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информацию трассировки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 (по умолчанию последние 100 HTTP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запросов-ответов).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0" name="Shape 27"/>
          <p:cNvSpPr/>
          <p:nvPr/>
        </p:nvSpPr>
        <p:spPr>
          <a:xfrm>
            <a:off x="404455" y="6952655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517803" y="702825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7432358" y="702825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дополнительную информацию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 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3" name="Shape 30"/>
          <p:cNvSpPr/>
          <p:nvPr/>
        </p:nvSpPr>
        <p:spPr>
          <a:xfrm>
            <a:off x="404455" y="7648218"/>
            <a:ext cx="13821489" cy="5141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517803" y="772382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integrationgraph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7432358" y="7723823"/>
            <a:ext cx="668024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Граф Spring Integration.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6" name="Shape 33"/>
          <p:cNvSpPr/>
          <p:nvPr/>
        </p:nvSpPr>
        <p:spPr>
          <a:xfrm>
            <a:off x="404455" y="8162330"/>
            <a:ext cx="13821489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517803" y="823793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loggers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7432358" y="8237934"/>
            <a:ext cx="66802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 позволяет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изменить конфигурацию логгеров в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приложении.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39" name="Shape 36"/>
          <p:cNvSpPr/>
          <p:nvPr/>
        </p:nvSpPr>
        <p:spPr>
          <a:xfrm>
            <a:off x="404455" y="9039344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517803" y="9114949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liquibase</a:t>
            </a:r>
            <a:endParaRPr lang="en-US" sz="850" dirty="0"/>
          </a:p>
        </p:txBody>
      </p:sp>
      <p:sp>
        <p:nvSpPr>
          <p:cNvPr id="41" name="Text 38"/>
          <p:cNvSpPr/>
          <p:nvPr/>
        </p:nvSpPr>
        <p:spPr>
          <a:xfrm>
            <a:off x="7432358" y="9114949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примененные миграции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базы данных Liquibase.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2" name="Shape 39"/>
          <p:cNvSpPr/>
          <p:nvPr/>
        </p:nvSpPr>
        <p:spPr>
          <a:xfrm>
            <a:off x="404455" y="9734907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517803" y="981051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metrics</a:t>
            </a:r>
            <a:endParaRPr lang="en-US" sz="850" dirty="0"/>
          </a:p>
        </p:txBody>
      </p:sp>
      <p:sp>
        <p:nvSpPr>
          <p:cNvPr id="44" name="Text 41"/>
          <p:cNvSpPr/>
          <p:nvPr/>
        </p:nvSpPr>
        <p:spPr>
          <a:xfrm>
            <a:off x="7432358" y="9810512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Показывает информацию о метриках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текущего приложения.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5" name="Shape 42"/>
          <p:cNvSpPr/>
          <p:nvPr/>
        </p:nvSpPr>
        <p:spPr>
          <a:xfrm>
            <a:off x="404455" y="10430470"/>
            <a:ext cx="13821489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517803" y="10506075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mappings</a:t>
            </a:r>
            <a:endParaRPr lang="en-US" sz="850" dirty="0"/>
          </a:p>
        </p:txBody>
      </p:sp>
      <p:sp>
        <p:nvSpPr>
          <p:cNvPr id="47" name="Text 44"/>
          <p:cNvSpPr/>
          <p:nvPr/>
        </p:nvSpPr>
        <p:spPr>
          <a:xfrm>
            <a:off x="7432358" y="10506075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список всех путей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@RequestMapping.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48" name="Shape 45"/>
          <p:cNvSpPr/>
          <p:nvPr/>
        </p:nvSpPr>
        <p:spPr>
          <a:xfrm>
            <a:off x="404455" y="11126033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6"/>
          <p:cNvSpPr/>
          <p:nvPr/>
        </p:nvSpPr>
        <p:spPr>
          <a:xfrm>
            <a:off x="517803" y="1120163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scheduledtasks</a:t>
            </a:r>
            <a:endParaRPr lang="en-US" sz="850" dirty="0"/>
          </a:p>
        </p:txBody>
      </p:sp>
      <p:sp>
        <p:nvSpPr>
          <p:cNvPr id="50" name="Text 47"/>
          <p:cNvSpPr/>
          <p:nvPr/>
        </p:nvSpPr>
        <p:spPr>
          <a:xfrm>
            <a:off x="7432358" y="11201638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запланированные задачи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(scheduled tasks).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1" name="Shape 48"/>
          <p:cNvSpPr/>
          <p:nvPr/>
        </p:nvSpPr>
        <p:spPr>
          <a:xfrm>
            <a:off x="404455" y="11821597"/>
            <a:ext cx="13821489" cy="12399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49"/>
          <p:cNvSpPr/>
          <p:nvPr/>
        </p:nvSpPr>
        <p:spPr>
          <a:xfrm>
            <a:off x="517803" y="1189720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sessions</a:t>
            </a:r>
            <a:endParaRPr lang="en-US" sz="850" dirty="0"/>
          </a:p>
        </p:txBody>
      </p:sp>
      <p:sp>
        <p:nvSpPr>
          <p:cNvPr id="53" name="Text 50"/>
          <p:cNvSpPr/>
          <p:nvPr/>
        </p:nvSpPr>
        <p:spPr>
          <a:xfrm>
            <a:off x="7432358" y="11897201"/>
            <a:ext cx="66802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Позволяет извлекать и удалять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пользовательские сессии из хранилищ,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поддерживаемых Spring Session. Недоступно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использовании Spring Session для реактивных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веб-приложений.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4" name="Shape 51"/>
          <p:cNvSpPr/>
          <p:nvPr/>
        </p:nvSpPr>
        <p:spPr>
          <a:xfrm>
            <a:off x="404455" y="13061513"/>
            <a:ext cx="13821489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2"/>
          <p:cNvSpPr/>
          <p:nvPr/>
        </p:nvSpPr>
        <p:spPr>
          <a:xfrm>
            <a:off x="517803" y="13137118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shutdown</a:t>
            </a:r>
            <a:endParaRPr lang="en-US" sz="850" dirty="0"/>
          </a:p>
        </p:txBody>
      </p:sp>
      <p:sp>
        <p:nvSpPr>
          <p:cNvPr id="56" name="Text 53"/>
          <p:cNvSpPr/>
          <p:nvPr/>
        </p:nvSpPr>
        <p:spPr>
          <a:xfrm>
            <a:off x="7432358" y="13137118"/>
            <a:ext cx="668024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Позволяет приложению корректно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завершить работу.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endParaRPr lang="en-US" sz="850" dirty="0"/>
          </a:p>
        </p:txBody>
      </p:sp>
      <p:sp>
        <p:nvSpPr>
          <p:cNvPr id="57" name="Shape 54"/>
          <p:cNvSpPr/>
          <p:nvPr/>
        </p:nvSpPr>
        <p:spPr>
          <a:xfrm>
            <a:off x="404455" y="1375707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8" name="Text 55"/>
          <p:cNvSpPr/>
          <p:nvPr/>
        </p:nvSpPr>
        <p:spPr>
          <a:xfrm>
            <a:off x="517803" y="1383268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threaddump</a:t>
            </a:r>
            <a:endParaRPr lang="en-US" sz="850" dirty="0"/>
          </a:p>
        </p:txBody>
      </p:sp>
      <p:sp>
        <p:nvSpPr>
          <p:cNvPr id="59" name="Text 56"/>
          <p:cNvSpPr/>
          <p:nvPr/>
        </p:nvSpPr>
        <p:spPr>
          <a:xfrm>
            <a:off x="7432358" y="1383268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Отображает информацию о потоках</a:t>
            </a:r>
            <a:endParaRPr lang="en-US" sz="850" dirty="0"/>
          </a:p>
        </p:txBody>
      </p:sp>
      <p:sp>
        <p:nvSpPr>
          <p:cNvPr id="60" name="Text 57"/>
          <p:cNvSpPr/>
          <p:nvPr/>
        </p:nvSpPr>
        <p:spPr>
          <a:xfrm>
            <a:off x="396835" y="142248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63685"/>
            <a:ext cx="12252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Включение и отключение конечных точек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912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 включения конечной точки shutdown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management.endpoint.shutdown.enabled.true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Также можно включить абсолютно все конечные точки и включать только нужные нам: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Отключение всех конечных точек актуатора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management.endpoint.shutdown.enabled.true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835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Выдача доступа к конечным точкам через http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4127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переходе по url 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/actuator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нам покажется информация только о конечных точках health и info т.к доступ к остальным конечным точкам через http запрещен из соображений безопасности.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Включить доступ к ним можно добавиd настройку в файл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application.properties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85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management.endpoint.web.exposure.include= health, info env и другие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31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включения доступа ко всем конечным точкам можно задать настройку: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management.endpoint.web.exposure.include=*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841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Отключение отдельной точки задается настройкой: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management.endpoint.web.exposure.exclude=env (задается имя точки)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650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Отключить сразу все точки можно задав вот такую настройку: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831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management.endpoint.web.exposure.exclude=*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36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Настройка базового url для доступа ко всем точкам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194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 умолчанию все конечные точки доступны по url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/actuator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2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Изменение базового url задается вот такой настройкой: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0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management.endpoints.web.base-path=/{url до точки входа}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2025-05-16T14:36:29Z</dcterms:created>
  <dcterms:modified xsi:type="dcterms:W3CDTF">2025-05-16T14:36:29Z</dcterms:modified>
</cp:coreProperties>
</file>